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714" r:id="rId2"/>
    <p:sldId id="743" r:id="rId3"/>
    <p:sldId id="736" r:id="rId4"/>
    <p:sldId id="744" r:id="rId5"/>
    <p:sldId id="745" r:id="rId6"/>
    <p:sldId id="746" r:id="rId7"/>
    <p:sldId id="747" r:id="rId8"/>
    <p:sldId id="750" r:id="rId9"/>
    <p:sldId id="749" r:id="rId10"/>
    <p:sldId id="737" r:id="rId11"/>
    <p:sldId id="715" r:id="rId12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:p15="http://schemas.microsoft.com/office/powerpoint/2012/main" xmlns="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14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2.8546959748786745E-2"/>
          <c:y val="7.4812477517660347E-2"/>
          <c:w val="0.93719668855266858"/>
          <c:h val="0.70064440538957451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</c:trendline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12.850000000000003</c:v>
                </c:pt>
                <c:pt idx="2">
                  <c:v>23.34</c:v>
                </c:pt>
                <c:pt idx="3">
                  <c:v>20.979999999999993</c:v>
                </c:pt>
              </c:numCache>
            </c:numRef>
          </c:val>
        </c:ser>
        <c:dLbls>
          <c:showVal val="1"/>
        </c:dLbls>
        <c:gapWidth val="75"/>
        <c:axId val="121494912"/>
        <c:axId val="121496704"/>
      </c:barChart>
      <c:catAx>
        <c:axId val="121494912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21496704"/>
        <c:crosses val="autoZero"/>
        <c:auto val="1"/>
        <c:lblAlgn val="ctr"/>
        <c:lblOffset val="100"/>
      </c:catAx>
      <c:valAx>
        <c:axId val="121496704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2149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6866487892267837"/>
          <c:y val="0.90683553981338461"/>
          <c:w val="0.26284152391313625"/>
          <c:h val="9.3164460186615713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endParaRPr lang="en-US" altLang="zh-CN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成本油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的管理系统及服务提供商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通过移动互联网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SAAS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系统，为物流企业提供中心化加油服务，提升加油效率，降低运营成本</a:t>
            </a:r>
            <a:endParaRPr kumimoji="1" lang="zh-CN" altLang="en-US" sz="1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公司核心团队为油帮帮原班人马，拥有成品油领域创业并成功退出的经历（传统石油公司并购），三位创始人创业前均曾任阿里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2888" y="3971844"/>
            <a:ext cx="8709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西航石化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产品上线三个月，已在淄博、武汉、重庆地区验证成功，交易车队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万，毛利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目前三地单辆车的柴油月流水与中上水平加油站的柴油月流水相当，运营成本是加油站的十分之一，单车负载率超过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公司拥有汽柴油营业执照、危化品经营等各项资质，正常办理需要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个月到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年时间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32888" y="5214950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</a:p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创始团队在项目上已投入自筹资金近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万，用于产品研发、开拓市场、业务模式试错等，并购置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辆移动配送车辆</a:t>
            </a: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曾任腾讯高级产品总监，负责过的产品有手机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总监，负责百度搜索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百度总监级别，拥有成品油领域创业并成功推出的经历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行业研究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成品油市场及物流企业用油研究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030" y="6923"/>
              <a:ext cx="3119" cy="52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市场研究报告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6" name="组合 113"/>
          <p:cNvGrpSpPr/>
          <p:nvPr/>
        </p:nvGrpSpPr>
        <p:grpSpPr>
          <a:xfrm>
            <a:off x="3333750" y="1758315"/>
            <a:ext cx="7493000" cy="1680210"/>
            <a:chOff x="5250" y="2769"/>
            <a:chExt cx="11800" cy="2646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8987" y="2769"/>
              <a:ext cx="8063" cy="1496"/>
              <a:chOff x="7745" y="2769"/>
              <a:chExt cx="8063" cy="14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47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</a:t>
                </a:r>
                <a:endParaRPr lang="zh-CN" altLang="ko-KR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国家逐步开放原油进口权，地炼日益发达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，产能过剩率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超过</a:t>
                </a:r>
                <a:r>
                  <a:rPr lang="zh-CN"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30%</a:t>
                </a: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零售端非市场化，国家统一定价，加油站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平均年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利润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中小</a:t>
                </a:r>
                <a:r>
                  <a:rPr altLang="zh-CN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满足，价格高，耗时长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9" name="组合 117"/>
          <p:cNvGrpSpPr/>
          <p:nvPr/>
        </p:nvGrpSpPr>
        <p:grpSpPr>
          <a:xfrm>
            <a:off x="3536950" y="4375150"/>
            <a:ext cx="7289800" cy="1931035"/>
            <a:chOff x="5570" y="6890"/>
            <a:chExt cx="11480" cy="3041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2426" cy="16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115"/>
            <p:cNvGrpSpPr/>
            <p:nvPr/>
          </p:nvGrpSpPr>
          <p:grpSpPr>
            <a:xfrm>
              <a:off x="7996" y="7904"/>
              <a:ext cx="9054" cy="2027"/>
              <a:chOff x="7996" y="7904"/>
              <a:chExt cx="9054" cy="2027"/>
            </a:xfrm>
          </p:grpSpPr>
          <p:grpSp>
            <p:nvGrpSpPr>
              <p:cNvPr id="11" name="组合 77"/>
              <p:cNvGrpSpPr/>
              <p:nvPr/>
            </p:nvGrpSpPr>
            <p:grpSpPr>
              <a:xfrm>
                <a:off x="9089" y="8082"/>
                <a:ext cx="7961" cy="1849"/>
                <a:chOff x="7735" y="8005"/>
                <a:chExt cx="7961" cy="1849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81" y="8005"/>
                  <a:ext cx="1454" cy="39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 dirty="0" smtClean="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市场份额</a:t>
                  </a:r>
                  <a:endParaRPr lang="zh-CN" altLang="en-US" sz="1800" dirty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35" y="8473"/>
                  <a:ext cx="7961" cy="13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柴油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2016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年市场规模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1.68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亿吨，汽油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1.02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每年物流企业用油量超过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8000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万吨，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90%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以上来自型中小企业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车队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r>
                    <a:rPr lang="zh-CN" altLang="en-US" sz="900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   </a:t>
                  </a:r>
                  <a:r>
                    <a:rPr lang="zh-CN" altLang="en-US" sz="900" kern="0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数据来源：国家发展与改革委员会、中国石化、金银岛、中国物流产业协会等</a:t>
                  </a:r>
                  <a:endParaRPr lang="zh-CN" altLang="en-US" sz="900" kern="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996" y="7904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8094" y="8145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2" name="组合 114"/>
          <p:cNvGrpSpPr/>
          <p:nvPr/>
        </p:nvGrpSpPr>
        <p:grpSpPr>
          <a:xfrm>
            <a:off x="3333501" y="3632200"/>
            <a:ext cx="7493249" cy="1270000"/>
            <a:chOff x="5218" y="5056"/>
            <a:chExt cx="10318" cy="2000"/>
          </a:xfrm>
        </p:grpSpPr>
        <p:grpSp>
          <p:nvGrpSpPr>
            <p:cNvPr id="13" name="组合 74"/>
            <p:cNvGrpSpPr/>
            <p:nvPr/>
          </p:nvGrpSpPr>
          <p:grpSpPr>
            <a:xfrm>
              <a:off x="11177" y="5056"/>
              <a:ext cx="4359" cy="2000"/>
              <a:chOff x="9823" y="4913"/>
              <a:chExt cx="4359" cy="20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14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物流行业实际承运方为有几辆到几十辆的货车的中小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物流公司</a:t>
                </a:r>
                <a:r>
                  <a:rPr kumimoji="1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，对结算方式敏感，对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账期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敏感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23" y="4913"/>
                <a:ext cx="1454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5218" y="5072"/>
              <a:ext cx="4597" cy="6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国外对标及国内竞品分析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24840" y="1714488"/>
            <a:ext cx="5386070" cy="701675"/>
            <a:chOff x="984" y="2597"/>
            <a:chExt cx="8482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946095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643314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251017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41762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263464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●西航石化服务物流行业的中小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5.</a:t>
            </a:r>
            <a:r>
              <a:rPr 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业务模式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横向拓展覆盖三线以上及四线重点城市，加速拓展大型物流企业合作进程，平均企业渗透率超过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通过发展城市代理完成冷启动再在该通过客户口碑传播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5.</a:t>
            </a:r>
            <a:r>
              <a:rPr 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业务模式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5.2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企业服务项目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280686" y="1956633"/>
            <a:ext cx="26629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司机或队长客户通过互联网预约加油时间、地点和加油数量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两小时之内配送到预约地点，装卸货的同时就可以完成加油，提升加油效率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2665846" y="2599492"/>
            <a:ext cx="215444" cy="7645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预约配送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658693"/>
            <a:ext cx="2476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67801" y="3284994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统一结算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452530" y="4428002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089144" y="3841115"/>
            <a:ext cx="307777" cy="23356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低于市场价</a:t>
            </a:r>
            <a:r>
              <a:rPr lang="en-US" altLang="zh-CN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5%~10%</a:t>
            </a: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的价格结算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预约配送统一结算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为企业提供用油管理平台，为企业精细化运营提供帮助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948293" y="1643050"/>
            <a:ext cx="307777" cy="241968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eaLnBrk="1" latinLnBrk="0" hangingPunct="1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线上申请发票，及时、合理的为企业提供发票邮寄服务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物流电商的横向拓展</a:t>
            </a: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物流金融服务</a:t>
            </a: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规模化以后，上游集采有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10%~15%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的议价空间</a:t>
            </a: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物流车辆及人员保险集采有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以上返利空间</a:t>
            </a:r>
          </a:p>
        </p:txBody>
      </p:sp>
      <p:grpSp>
        <p:nvGrpSpPr>
          <p:cNvPr id="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45" y="3609"/>
              <a:ext cx="240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未来拓展空间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车货匹配服务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公司及现阶段运营成果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6.2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1913</Words>
  <Application>Microsoft Office PowerPoint</Application>
  <PresentationFormat>自定义</PresentationFormat>
  <Paragraphs>220</Paragraphs>
  <Slides>11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772</cp:revision>
  <dcterms:created xsi:type="dcterms:W3CDTF">2015-12-02T02:04:00Z</dcterms:created>
  <dcterms:modified xsi:type="dcterms:W3CDTF">2017-12-03T06:40:25Z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